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26"/>
  </p:notesMasterIdLst>
  <p:sldIdLst>
    <p:sldId id="319" r:id="rId2"/>
    <p:sldId id="314" r:id="rId3"/>
    <p:sldId id="288" r:id="rId4"/>
    <p:sldId id="293" r:id="rId5"/>
    <p:sldId id="294" r:id="rId6"/>
    <p:sldId id="295" r:id="rId7"/>
    <p:sldId id="304" r:id="rId8"/>
    <p:sldId id="297" r:id="rId9"/>
    <p:sldId id="298" r:id="rId10"/>
    <p:sldId id="299" r:id="rId11"/>
    <p:sldId id="300" r:id="rId12"/>
    <p:sldId id="301" r:id="rId13"/>
    <p:sldId id="305" r:id="rId14"/>
    <p:sldId id="306" r:id="rId15"/>
    <p:sldId id="307" r:id="rId16"/>
    <p:sldId id="308" r:id="rId17"/>
    <p:sldId id="309" r:id="rId18"/>
    <p:sldId id="312" r:id="rId19"/>
    <p:sldId id="313" r:id="rId20"/>
    <p:sldId id="315" r:id="rId21"/>
    <p:sldId id="316" r:id="rId22"/>
    <p:sldId id="311" r:id="rId23"/>
    <p:sldId id="317" r:id="rId24"/>
    <p:sldId id="318" r:id="rId2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3399FF"/>
    <a:srgbClr val="00CC00"/>
    <a:srgbClr val="99FF33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5" d="100"/>
          <a:sy n="85" d="100"/>
        </p:scale>
        <p:origin x="-900" y="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F39B8DF-CEC4-4BE9-8A24-E0DFDD279F48}" type="datetimeFigureOut">
              <a:rPr lang="es-ES"/>
              <a:pPr>
                <a:defRPr/>
              </a:pPr>
              <a:t>16/06/2017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38BD73A-5599-4B01-A823-61520DE6C08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64652B-F948-4CE9-B7A0-1C493ECD6EB7}" type="slidenum">
              <a:rPr lang="es-ES" smtClean="0"/>
              <a:pPr/>
              <a:t>5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l="37799" t="37646" r="10222" b="14372"/>
          <a:stretch>
            <a:fillRect/>
          </a:stretch>
        </p:blipFill>
        <p:spPr bwMode="auto">
          <a:xfrm>
            <a:off x="6877050" y="5229225"/>
            <a:ext cx="1800225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6/16/2017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11"/>
          <p:cNvPicPr>
            <a:picLocks noChangeAspect="1" noChangeArrowheads="1"/>
          </p:cNvPicPr>
          <p:nvPr userDrawn="1"/>
        </p:nvPicPr>
        <p:blipFill>
          <a:blip r:embed="rId13" cstate="print"/>
          <a:srcRect l="37799" t="37646" r="10222" b="14372"/>
          <a:stretch>
            <a:fillRect/>
          </a:stretch>
        </p:blipFill>
        <p:spPr bwMode="auto">
          <a:xfrm>
            <a:off x="6877050" y="5157788"/>
            <a:ext cx="1800225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GESTIÓN  DE  RESIDUOS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54590"/>
            <a:ext cx="8229600" cy="4389120"/>
          </a:xfrm>
        </p:spPr>
        <p:txBody>
          <a:bodyPr/>
          <a:lstStyle/>
          <a:p>
            <a:pPr algn="ctr">
              <a:buNone/>
              <a:defRPr/>
            </a:pPr>
            <a:r>
              <a:rPr lang="es-ES" sz="40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DEPARTAMENTO</a:t>
            </a:r>
          </a:p>
          <a:p>
            <a:pPr algn="ctr">
              <a:buNone/>
              <a:defRPr/>
            </a:pPr>
            <a:r>
              <a:rPr lang="es-ES" sz="40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</a:t>
            </a:r>
          </a:p>
          <a:p>
            <a:pPr algn="ctr">
              <a:buNone/>
              <a:defRPr/>
            </a:pPr>
            <a:r>
              <a:rPr lang="es-ES" sz="40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MARÍTIMO - PESQUERA</a:t>
            </a:r>
            <a:endParaRPr lang="es-ES" sz="4000" b="1" dirty="0" smtClean="0">
              <a:solidFill>
                <a:srgbClr val="33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1457325"/>
          </a:xfrm>
        </p:spPr>
        <p:txBody>
          <a:bodyPr>
            <a:normAutofit fontScale="92500"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s-ES" u="sng" dirty="0" smtClean="0"/>
              <a:t>METAL</a:t>
            </a:r>
            <a:endParaRPr lang="es-ES" dirty="0" smtClean="0"/>
          </a:p>
          <a:p>
            <a:pPr>
              <a:buFont typeface="Wingdings" pitchFamily="2" charset="2"/>
              <a:buChar char="§"/>
              <a:defRPr/>
            </a:pPr>
            <a:r>
              <a:rPr lang="es-ES" sz="2400" dirty="0" smtClean="0"/>
              <a:t>Chapas, Piezas metálicas, Herramientas rotas</a:t>
            </a:r>
          </a:p>
          <a:p>
            <a:pPr>
              <a:buClr>
                <a:srgbClr val="006666"/>
              </a:buClr>
              <a:buFont typeface="Wingdings" pitchFamily="2" charset="2"/>
              <a:buChar char="§"/>
              <a:defRPr/>
            </a:pPr>
            <a:r>
              <a:rPr lang="es-ES" sz="2400" dirty="0">
                <a:solidFill>
                  <a:srgbClr val="000000"/>
                </a:solidFill>
              </a:rPr>
              <a:t>Cuando estén llenos se vacían en el punto limpio central.</a:t>
            </a:r>
          </a:p>
          <a:p>
            <a:pPr>
              <a:buFont typeface="Wingdings" pitchFamily="2" charset="2"/>
              <a:buChar char="§"/>
              <a:defRPr/>
            </a:pPr>
            <a:endParaRPr lang="es-ES" sz="24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s-ES" sz="24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s-ES" sz="2400" dirty="0" smtClean="0"/>
          </a:p>
          <a:p>
            <a:pPr>
              <a:buFont typeface="Wingdings" pitchFamily="2" charset="2"/>
              <a:buChar char="§"/>
              <a:defRPr/>
            </a:pPr>
            <a:endParaRPr lang="es-ES" sz="2400" dirty="0"/>
          </a:p>
        </p:txBody>
      </p:sp>
      <p:pic>
        <p:nvPicPr>
          <p:cNvPr id="13316" name="4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4005263"/>
            <a:ext cx="20161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5 Imagen"/>
          <p:cNvPicPr>
            <a:picLocks noChangeAspect="1"/>
          </p:cNvPicPr>
          <p:nvPr/>
        </p:nvPicPr>
        <p:blipFill>
          <a:blip r:embed="rId3" cstate="print"/>
          <a:srcRect l="23543" r="24271"/>
          <a:stretch>
            <a:fillRect/>
          </a:stretch>
        </p:blipFill>
        <p:spPr bwMode="auto">
          <a:xfrm>
            <a:off x="3635375" y="4005263"/>
            <a:ext cx="15541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6 Imagen"/>
          <p:cNvPicPr>
            <a:picLocks noChangeAspect="1"/>
          </p:cNvPicPr>
          <p:nvPr/>
        </p:nvPicPr>
        <p:blipFill>
          <a:blip r:embed="rId4" cstate="print"/>
          <a:srcRect l="23891" r="15086"/>
          <a:stretch>
            <a:fillRect/>
          </a:stretch>
        </p:blipFill>
        <p:spPr bwMode="auto">
          <a:xfrm>
            <a:off x="5364163" y="4005263"/>
            <a:ext cx="15843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2071670" y="928670"/>
            <a:ext cx="4859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Clasificación de residuos</a:t>
            </a:r>
            <a:endParaRPr lang="es-ES" sz="36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071802" y="142852"/>
            <a:ext cx="582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Calibri" pitchFamily="34" charset="0"/>
                <a:cs typeface="Calibri" pitchFamily="34" charset="0"/>
              </a:rPr>
              <a:t>Mantenimiento de Planta Propulsora y Maquinaria Auxiliar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5 Imagen"/>
          <p:cNvPicPr>
            <a:picLocks noChangeAspect="1"/>
          </p:cNvPicPr>
          <p:nvPr/>
        </p:nvPicPr>
        <p:blipFill>
          <a:blip r:embed="rId2" cstate="print"/>
          <a:srcRect l="2756" r="9567"/>
          <a:stretch>
            <a:fillRect/>
          </a:stretch>
        </p:blipFill>
        <p:spPr bwMode="auto">
          <a:xfrm>
            <a:off x="1547813" y="4437063"/>
            <a:ext cx="1728787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6 Imagen"/>
          <p:cNvPicPr>
            <a:picLocks noChangeAspect="1"/>
          </p:cNvPicPr>
          <p:nvPr/>
        </p:nvPicPr>
        <p:blipFill>
          <a:blip r:embed="rId3" cstate="print"/>
          <a:srcRect l="19650" r="12184"/>
          <a:stretch>
            <a:fillRect/>
          </a:stretch>
        </p:blipFill>
        <p:spPr bwMode="auto">
          <a:xfrm>
            <a:off x="3419475" y="4437063"/>
            <a:ext cx="16573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8 Imagen"/>
          <p:cNvPicPr>
            <a:picLocks noChangeAspect="1"/>
          </p:cNvPicPr>
          <p:nvPr/>
        </p:nvPicPr>
        <p:blipFill>
          <a:blip r:embed="rId4" cstate="print"/>
          <a:srcRect l="19427" r="13719"/>
          <a:stretch>
            <a:fillRect/>
          </a:stretch>
        </p:blipFill>
        <p:spPr bwMode="auto">
          <a:xfrm>
            <a:off x="5219700" y="4437063"/>
            <a:ext cx="15843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642910" y="1857364"/>
            <a:ext cx="7786741" cy="23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s-ES" sz="2000" u="sng" dirty="0" smtClean="0"/>
              <a:t>ENVASES CONTAMINADOS</a:t>
            </a:r>
            <a:endParaRPr lang="es-ES" sz="2000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s-ES" sz="2000" dirty="0" smtClean="0"/>
              <a:t>Envases de plástico y envases metálicos (latas, botes, garrafas,…)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s-ES" sz="2000" dirty="0" smtClean="0"/>
              <a:t>No tirar piezas de plástico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s-ES" sz="2000" dirty="0" smtClean="0"/>
              <a:t>Cuando estén llenos se vacían en el punto limpio central.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071670" y="928670"/>
            <a:ext cx="4859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Clasificación de residuos</a:t>
            </a:r>
            <a:endParaRPr lang="es-ES" sz="36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071802" y="142852"/>
            <a:ext cx="582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Calibri" pitchFamily="34" charset="0"/>
                <a:cs typeface="Calibri" pitchFamily="34" charset="0"/>
              </a:rPr>
              <a:t>Mantenimiento de Planta Propulsora y Maquinaria Auxiliar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1457325"/>
          </a:xfrm>
        </p:spPr>
        <p:txBody>
          <a:bodyPr>
            <a:normAutofit fontScale="85000" lnSpcReduction="20000"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s-ES" u="sng" dirty="0" smtClean="0"/>
              <a:t>BASURA</a:t>
            </a:r>
            <a:endParaRPr lang="es-ES" dirty="0" smtClean="0"/>
          </a:p>
          <a:p>
            <a:pPr>
              <a:buFont typeface="Wingdings" pitchFamily="2" charset="2"/>
              <a:buChar char="§"/>
              <a:defRPr/>
            </a:pPr>
            <a:r>
              <a:rPr lang="es-ES" sz="2400" dirty="0" smtClean="0"/>
              <a:t>Residuos no clasificados (barro, hojas de árboles, pañuelos de papel,…)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s-ES" sz="2400" dirty="0" smtClean="0"/>
              <a:t>Cuando estén llenos se vacían en el contenedor de basura de la calle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s-ES" sz="2400" dirty="0" smtClean="0"/>
          </a:p>
          <a:p>
            <a:pPr>
              <a:buFont typeface="Wingdings" pitchFamily="2" charset="2"/>
              <a:buChar char="§"/>
              <a:defRPr/>
            </a:pPr>
            <a:endParaRPr lang="es-ES" sz="2400" dirty="0"/>
          </a:p>
        </p:txBody>
      </p:sp>
      <p:pic>
        <p:nvPicPr>
          <p:cNvPr id="15364" name="5 Imagen"/>
          <p:cNvPicPr>
            <a:picLocks noChangeAspect="1"/>
          </p:cNvPicPr>
          <p:nvPr/>
        </p:nvPicPr>
        <p:blipFill>
          <a:blip r:embed="rId2" cstate="print"/>
          <a:srcRect l="11615" r="9599"/>
          <a:stretch>
            <a:fillRect/>
          </a:stretch>
        </p:blipFill>
        <p:spPr bwMode="auto">
          <a:xfrm>
            <a:off x="1476375" y="4076700"/>
            <a:ext cx="19431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6 Imagen"/>
          <p:cNvPicPr>
            <a:picLocks noChangeAspect="1"/>
          </p:cNvPicPr>
          <p:nvPr/>
        </p:nvPicPr>
        <p:blipFill>
          <a:blip r:embed="rId3" cstate="print"/>
          <a:srcRect l="23071" r="27116"/>
          <a:stretch>
            <a:fillRect/>
          </a:stretch>
        </p:blipFill>
        <p:spPr bwMode="auto">
          <a:xfrm>
            <a:off x="3538538" y="4076700"/>
            <a:ext cx="1741487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7 Imagen"/>
          <p:cNvPicPr>
            <a:picLocks noChangeAspect="1"/>
          </p:cNvPicPr>
          <p:nvPr/>
        </p:nvPicPr>
        <p:blipFill>
          <a:blip r:embed="rId4" cstate="print"/>
          <a:srcRect l="21687" r="17027"/>
          <a:stretch>
            <a:fillRect/>
          </a:stretch>
        </p:blipFill>
        <p:spPr bwMode="auto">
          <a:xfrm>
            <a:off x="5383213" y="4076700"/>
            <a:ext cx="1620837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2071670" y="928670"/>
            <a:ext cx="4859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Clasificación de residuos</a:t>
            </a:r>
            <a:endParaRPr lang="es-ES" sz="36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071802" y="142852"/>
            <a:ext cx="582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Calibri" pitchFamily="34" charset="0"/>
                <a:cs typeface="Calibri" pitchFamily="34" charset="0"/>
              </a:rPr>
              <a:t>Mantenimiento de Planta Propulsora y Maquinaria Auxiliar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145732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s-ES" u="sng" dirty="0" smtClean="0"/>
              <a:t>BATERIAS</a:t>
            </a:r>
            <a:endParaRPr lang="es-ES" dirty="0" smtClean="0"/>
          </a:p>
          <a:p>
            <a:pPr>
              <a:buFont typeface="Wingdings" pitchFamily="2" charset="2"/>
              <a:buChar char="§"/>
              <a:defRPr/>
            </a:pPr>
            <a:r>
              <a:rPr lang="es-ES" sz="2400" dirty="0" smtClean="0"/>
              <a:t>Las baterías se llevan directamente al punto limpio central.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s-ES" sz="24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s-ES" sz="2400" dirty="0" smtClean="0"/>
          </a:p>
          <a:p>
            <a:pPr>
              <a:buFont typeface="Wingdings" pitchFamily="2" charset="2"/>
              <a:buChar char="§"/>
              <a:defRPr/>
            </a:pPr>
            <a:endParaRPr lang="es-ES" sz="2400" dirty="0"/>
          </a:p>
        </p:txBody>
      </p:sp>
      <p:pic>
        <p:nvPicPr>
          <p:cNvPr id="18436" name="4 Imagen"/>
          <p:cNvPicPr>
            <a:picLocks noChangeAspect="1"/>
          </p:cNvPicPr>
          <p:nvPr/>
        </p:nvPicPr>
        <p:blipFill>
          <a:blip r:embed="rId2" cstate="print"/>
          <a:srcRect l="16945" r="14925"/>
          <a:stretch>
            <a:fillRect/>
          </a:stretch>
        </p:blipFill>
        <p:spPr bwMode="auto">
          <a:xfrm>
            <a:off x="1835150" y="3197225"/>
            <a:ext cx="294481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071670" y="928670"/>
            <a:ext cx="4859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Clasificación de residuos</a:t>
            </a:r>
            <a:endParaRPr lang="es-ES" sz="36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071802" y="142852"/>
            <a:ext cx="582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Calibri" pitchFamily="34" charset="0"/>
                <a:cs typeface="Calibri" pitchFamily="34" charset="0"/>
              </a:rPr>
              <a:t>Mantenimiento de Planta Propulsora y Maquinaria Auxiliar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1370013" y="1827213"/>
            <a:ext cx="3849687" cy="2852737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s-ES" u="sng" dirty="0" smtClean="0"/>
              <a:t>FILTROS</a:t>
            </a:r>
            <a:endParaRPr lang="es-ES" dirty="0" smtClean="0"/>
          </a:p>
          <a:p>
            <a:pPr>
              <a:buFont typeface="Wingdings" pitchFamily="2" charset="2"/>
              <a:buChar char="§"/>
              <a:defRPr/>
            </a:pPr>
            <a:r>
              <a:rPr lang="es-ES" sz="2400" dirty="0" smtClean="0"/>
              <a:t>Los filtros contaminados de aceite, gasolina, gasoil, </a:t>
            </a:r>
            <a:r>
              <a:rPr lang="es-ES" sz="2400" dirty="0" err="1" smtClean="0"/>
              <a:t>etc</a:t>
            </a:r>
            <a:r>
              <a:rPr lang="es-ES" sz="2400" dirty="0" smtClean="0"/>
              <a:t>, se llevan directamente al punto limpio central.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s-ES" sz="24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s-ES" sz="2400" dirty="0" smtClean="0"/>
          </a:p>
        </p:txBody>
      </p:sp>
      <p:pic>
        <p:nvPicPr>
          <p:cNvPr id="19460" name="4 Imagen"/>
          <p:cNvPicPr>
            <a:picLocks noChangeAspect="1"/>
          </p:cNvPicPr>
          <p:nvPr/>
        </p:nvPicPr>
        <p:blipFill>
          <a:blip r:embed="rId2" cstate="print"/>
          <a:srcRect l="21313" t="259" r="19576" b="-262"/>
          <a:stretch>
            <a:fillRect/>
          </a:stretch>
        </p:blipFill>
        <p:spPr bwMode="auto">
          <a:xfrm>
            <a:off x="5148263" y="1989138"/>
            <a:ext cx="1763712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071670" y="928670"/>
            <a:ext cx="4859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Clasificación de residuos</a:t>
            </a:r>
            <a:endParaRPr lang="es-ES" sz="36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071802" y="142852"/>
            <a:ext cx="582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Calibri" pitchFamily="34" charset="0"/>
                <a:cs typeface="Calibri" pitchFamily="34" charset="0"/>
              </a:rPr>
              <a:t>Mantenimiento de Planta Propulsora y Maquinaria Auxiliar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1370013" y="1827213"/>
            <a:ext cx="4065587" cy="2852737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s-ES" u="sng" dirty="0" smtClean="0"/>
              <a:t>ANTICONGELANTES</a:t>
            </a:r>
            <a:endParaRPr lang="es-ES" dirty="0" smtClean="0"/>
          </a:p>
          <a:p>
            <a:pPr>
              <a:buFont typeface="Wingdings" pitchFamily="2" charset="2"/>
              <a:buChar char="§"/>
              <a:defRPr/>
            </a:pPr>
            <a:r>
              <a:rPr lang="es-ES" sz="2400" dirty="0" smtClean="0"/>
              <a:t>Los anticongelantes, se llevan directamente al punto limpio central.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s-ES" sz="24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s-ES" sz="2400" dirty="0" smtClean="0"/>
          </a:p>
        </p:txBody>
      </p:sp>
      <p:pic>
        <p:nvPicPr>
          <p:cNvPr id="20484" name="4 Imagen"/>
          <p:cNvPicPr>
            <a:picLocks noChangeAspect="1"/>
          </p:cNvPicPr>
          <p:nvPr/>
        </p:nvPicPr>
        <p:blipFill>
          <a:blip r:embed="rId2" cstate="print"/>
          <a:srcRect l="47130" r="24956"/>
          <a:stretch>
            <a:fillRect/>
          </a:stretch>
        </p:blipFill>
        <p:spPr bwMode="auto">
          <a:xfrm>
            <a:off x="5422900" y="1916113"/>
            <a:ext cx="1538288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071670" y="928670"/>
            <a:ext cx="4859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Clasificación de residuos</a:t>
            </a:r>
            <a:endParaRPr lang="es-ES" sz="36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071802" y="142852"/>
            <a:ext cx="582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Calibri" pitchFamily="34" charset="0"/>
                <a:cs typeface="Calibri" pitchFamily="34" charset="0"/>
              </a:rPr>
              <a:t>Mantenimiento de Planta Propulsora y Maquinaria Auxiliar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1370013" y="1827213"/>
            <a:ext cx="4065587" cy="2852737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s-ES" u="sng" dirty="0" smtClean="0"/>
              <a:t>ACEITE USADO</a:t>
            </a:r>
            <a:endParaRPr lang="es-ES" dirty="0" smtClean="0"/>
          </a:p>
          <a:p>
            <a:pPr>
              <a:buFont typeface="Wingdings" pitchFamily="2" charset="2"/>
              <a:buChar char="§"/>
              <a:defRPr/>
            </a:pPr>
            <a:r>
              <a:rPr lang="es-ES" sz="2400" dirty="0" smtClean="0"/>
              <a:t>El aceite usado, se lleva directamente al punto limpio central.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s-ES" sz="24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s-ES" sz="2400" dirty="0" smtClean="0"/>
          </a:p>
        </p:txBody>
      </p:sp>
      <p:pic>
        <p:nvPicPr>
          <p:cNvPr id="21508" name="4 Imagen"/>
          <p:cNvPicPr>
            <a:picLocks noChangeAspect="1"/>
          </p:cNvPicPr>
          <p:nvPr/>
        </p:nvPicPr>
        <p:blipFill>
          <a:blip r:embed="rId2" cstate="print"/>
          <a:srcRect l="17091" r="19054"/>
          <a:stretch>
            <a:fillRect/>
          </a:stretch>
        </p:blipFill>
        <p:spPr bwMode="auto">
          <a:xfrm>
            <a:off x="5219700" y="2060575"/>
            <a:ext cx="1787525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071670" y="928670"/>
            <a:ext cx="4859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Clasificación de residuos</a:t>
            </a:r>
            <a:endParaRPr lang="es-ES" sz="36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071802" y="142852"/>
            <a:ext cx="582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Calibri" pitchFamily="34" charset="0"/>
                <a:cs typeface="Calibri" pitchFamily="34" charset="0"/>
              </a:rPr>
              <a:t>Mantenimiento de Planta Propulsora y Maquinaria Auxiliar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42910" y="928670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Residuos que se generan en el taller de Procedimientos de Mecanizado y Soldadura en Buques y Embarcaciones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142976" y="2643182"/>
            <a:ext cx="3312638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b="1" dirty="0" smtClean="0"/>
              <a:t> Peligrosos:</a:t>
            </a:r>
          </a:p>
          <a:p>
            <a:pPr>
              <a:buFontTx/>
              <a:buChar char="-"/>
            </a:pPr>
            <a:r>
              <a:rPr lang="es-ES" sz="2000" dirty="0" smtClean="0">
                <a:solidFill>
                  <a:srgbClr val="FF0000"/>
                </a:solidFill>
              </a:rPr>
              <a:t> Disolventes</a:t>
            </a:r>
          </a:p>
          <a:p>
            <a:pPr>
              <a:buFontTx/>
              <a:buChar char="-"/>
            </a:pPr>
            <a:r>
              <a:rPr lang="es-ES" sz="2000" dirty="0" smtClean="0">
                <a:solidFill>
                  <a:srgbClr val="FF0000"/>
                </a:solidFill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</a:rPr>
              <a:t>Taladrinas</a:t>
            </a:r>
            <a:r>
              <a:rPr lang="es-ES" sz="2000" dirty="0" smtClean="0">
                <a:solidFill>
                  <a:srgbClr val="FF0000"/>
                </a:solidFill>
              </a:rPr>
              <a:t> agotadas</a:t>
            </a:r>
          </a:p>
          <a:p>
            <a:pPr>
              <a:buFontTx/>
              <a:buChar char="-"/>
            </a:pPr>
            <a:r>
              <a:rPr lang="es-ES" sz="2000" dirty="0" smtClean="0">
                <a:solidFill>
                  <a:srgbClr val="FF0000"/>
                </a:solidFill>
              </a:rPr>
              <a:t> Electrodos usados</a:t>
            </a:r>
          </a:p>
          <a:p>
            <a:pPr>
              <a:buFontTx/>
              <a:buChar char="-"/>
            </a:pPr>
            <a:r>
              <a:rPr lang="es-ES" sz="2000" dirty="0" smtClean="0">
                <a:solidFill>
                  <a:srgbClr val="FF0000"/>
                </a:solidFill>
              </a:rPr>
              <a:t> Papel contaminado</a:t>
            </a:r>
          </a:p>
          <a:p>
            <a:pPr>
              <a:buFontTx/>
              <a:buChar char="-"/>
            </a:pPr>
            <a:r>
              <a:rPr lang="es-ES" sz="2000" dirty="0" smtClean="0">
                <a:solidFill>
                  <a:srgbClr val="FF0000"/>
                </a:solidFill>
              </a:rPr>
              <a:t> Envases contaminados</a:t>
            </a:r>
          </a:p>
          <a:p>
            <a:pPr>
              <a:buFontTx/>
              <a:buChar char="-"/>
            </a:pPr>
            <a:r>
              <a:rPr lang="es-ES" sz="2000" dirty="0" smtClean="0">
                <a:solidFill>
                  <a:srgbClr val="FF0000"/>
                </a:solidFill>
              </a:rPr>
              <a:t> Absorbentes usados</a:t>
            </a:r>
          </a:p>
          <a:p>
            <a:pPr>
              <a:buFontTx/>
              <a:buChar char="-"/>
            </a:pPr>
            <a:r>
              <a:rPr lang="es-ES" sz="2000" dirty="0" smtClean="0">
                <a:solidFill>
                  <a:srgbClr val="FF0000"/>
                </a:solidFill>
              </a:rPr>
              <a:t> Pilas</a:t>
            </a:r>
          </a:p>
          <a:p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286380" y="2714620"/>
            <a:ext cx="2887329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s-ES" sz="2400" b="1" dirty="0" smtClean="0"/>
              <a:t> No peligrosos:</a:t>
            </a:r>
          </a:p>
          <a:p>
            <a:pPr eaLnBrk="1" hangingPunct="1">
              <a:buFontTx/>
              <a:buChar char="-"/>
            </a:pPr>
            <a:r>
              <a:rPr lang="es-ES" sz="2000" dirty="0" smtClean="0"/>
              <a:t> Metales (chatarra)</a:t>
            </a:r>
          </a:p>
          <a:p>
            <a:pPr eaLnBrk="1" hangingPunct="1">
              <a:buFontTx/>
              <a:buChar char="-"/>
            </a:pPr>
            <a:r>
              <a:rPr lang="es-ES" sz="2000" dirty="0" smtClean="0"/>
              <a:t> Virutas de metal</a:t>
            </a:r>
          </a:p>
          <a:p>
            <a:pPr eaLnBrk="1" hangingPunct="1">
              <a:buFontTx/>
              <a:buChar char="-"/>
            </a:pPr>
            <a:r>
              <a:rPr lang="es-ES" sz="2000" dirty="0" smtClean="0"/>
              <a:t> Plásticos</a:t>
            </a:r>
          </a:p>
          <a:p>
            <a:pPr eaLnBrk="1" hangingPunct="1">
              <a:buFontTx/>
              <a:buChar char="-"/>
            </a:pPr>
            <a:r>
              <a:rPr lang="es-ES" sz="2000" dirty="0" smtClean="0"/>
              <a:t> Cartón</a:t>
            </a:r>
          </a:p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6286512" y="214290"/>
            <a:ext cx="2570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Calibri" pitchFamily="34" charset="0"/>
                <a:cs typeface="Calibri" pitchFamily="34" charset="0"/>
              </a:rPr>
              <a:t>Mecanizado y Soldadura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500166" y="714356"/>
            <a:ext cx="6148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Puntos de recogida de residuos</a:t>
            </a:r>
            <a:endParaRPr lang="es-E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214554"/>
            <a:ext cx="3000396" cy="200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6286512" y="214290"/>
            <a:ext cx="2570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Calibri" pitchFamily="34" charset="0"/>
                <a:cs typeface="Calibri" pitchFamily="34" charset="0"/>
              </a:rPr>
              <a:t>Mecanizado y Soldadura </a:t>
            </a:r>
            <a:endParaRPr lang="es-ES" dirty="0"/>
          </a:p>
        </p:txBody>
      </p:sp>
      <p:pic>
        <p:nvPicPr>
          <p:cNvPr id="10" name="9 Imagen"/>
          <p:cNvPicPr/>
          <p:nvPr/>
        </p:nvPicPr>
        <p:blipFill>
          <a:blip r:embed="rId3" cstate="print"/>
          <a:srcRect l="23077" b="26923"/>
          <a:stretch>
            <a:fillRect/>
          </a:stretch>
        </p:blipFill>
        <p:spPr bwMode="auto">
          <a:xfrm>
            <a:off x="1214415" y="2285992"/>
            <a:ext cx="2714644" cy="1857388"/>
          </a:xfrm>
          <a:prstGeom prst="rect">
            <a:avLst/>
          </a:prstGeom>
          <a:noFill/>
        </p:spPr>
      </p:pic>
      <p:pic>
        <p:nvPicPr>
          <p:cNvPr id="11" name="10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500570"/>
            <a:ext cx="3071834" cy="1928826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7786710" y="157161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Papel</a:t>
            </a:r>
            <a:endParaRPr lang="es-ES" dirty="0"/>
          </a:p>
        </p:txBody>
      </p:sp>
      <p:cxnSp>
        <p:nvCxnSpPr>
          <p:cNvPr id="14" name="13 Conector recto de flecha"/>
          <p:cNvCxnSpPr/>
          <p:nvPr/>
        </p:nvCxnSpPr>
        <p:spPr>
          <a:xfrm rot="10800000" flipV="1">
            <a:off x="6715140" y="1857364"/>
            <a:ext cx="1143008" cy="92869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1500166" y="4572008"/>
            <a:ext cx="940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Trapos</a:t>
            </a:r>
            <a:endParaRPr lang="es-ES" dirty="0"/>
          </a:p>
        </p:txBody>
      </p:sp>
      <p:cxnSp>
        <p:nvCxnSpPr>
          <p:cNvPr id="16" name="15 Conector recto de flecha"/>
          <p:cNvCxnSpPr>
            <a:stCxn id="15" idx="0"/>
          </p:cNvCxnSpPr>
          <p:nvPr/>
        </p:nvCxnSpPr>
        <p:spPr>
          <a:xfrm rot="5400000" flipH="1" flipV="1">
            <a:off x="1699528" y="3414047"/>
            <a:ext cx="1428760" cy="88716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rot="5400000">
            <a:off x="4893471" y="2250273"/>
            <a:ext cx="3500462" cy="285752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714348" y="1571612"/>
            <a:ext cx="2830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Recipientes de plástico</a:t>
            </a:r>
            <a:endParaRPr lang="es-ES" dirty="0"/>
          </a:p>
        </p:txBody>
      </p:sp>
      <p:cxnSp>
        <p:nvCxnSpPr>
          <p:cNvPr id="28" name="27 Conector recto de flecha"/>
          <p:cNvCxnSpPr>
            <a:stCxn id="24" idx="2"/>
          </p:cNvCxnSpPr>
          <p:nvPr/>
        </p:nvCxnSpPr>
        <p:spPr>
          <a:xfrm rot="5400000">
            <a:off x="1820917" y="2191680"/>
            <a:ext cx="559362" cy="5789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286512" y="214290"/>
            <a:ext cx="2570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Calibri" pitchFamily="34" charset="0"/>
                <a:cs typeface="Calibri" pitchFamily="34" charset="0"/>
              </a:rPr>
              <a:t>Mecanizado y Soldadura 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500166" y="714356"/>
            <a:ext cx="6148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Puntos de recogida de residuos</a:t>
            </a:r>
            <a:endParaRPr lang="es-E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7 Imagen"/>
          <p:cNvPicPr/>
          <p:nvPr/>
        </p:nvPicPr>
        <p:blipFill>
          <a:blip r:embed="rId2" cstate="print"/>
          <a:srcRect r="30254" b="31519"/>
          <a:stretch>
            <a:fillRect/>
          </a:stretch>
        </p:blipFill>
        <p:spPr bwMode="auto">
          <a:xfrm>
            <a:off x="2581281" y="1957387"/>
            <a:ext cx="3981437" cy="2943225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6858016" y="2285992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Viruta y restos de </a:t>
            </a:r>
            <a:r>
              <a:rPr lang="es-ES" dirty="0" err="1" smtClean="0"/>
              <a:t>taladrina</a:t>
            </a:r>
            <a:endParaRPr lang="es-ES" dirty="0"/>
          </a:p>
        </p:txBody>
      </p:sp>
      <p:cxnSp>
        <p:nvCxnSpPr>
          <p:cNvPr id="10" name="9 Conector recto de flecha"/>
          <p:cNvCxnSpPr/>
          <p:nvPr/>
        </p:nvCxnSpPr>
        <p:spPr>
          <a:xfrm rot="10800000" flipV="1">
            <a:off x="5572132" y="2857496"/>
            <a:ext cx="1357322" cy="85725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2571744"/>
            <a:ext cx="8015318" cy="2857520"/>
          </a:xfrm>
        </p:spPr>
        <p:txBody>
          <a:bodyPr/>
          <a:lstStyle/>
          <a:p>
            <a:pPr eaLnBrk="1" hangingPunct="1">
              <a:buNone/>
            </a:pPr>
            <a:r>
              <a:rPr lang="es-ES_tradnl" dirty="0" smtClean="0">
                <a:solidFill>
                  <a:srgbClr val="FF0000"/>
                </a:solidFill>
              </a:rPr>
              <a:t>¡NO COMER NI BEBER EN EL LUGAR DE TRABAJO!</a:t>
            </a:r>
          </a:p>
          <a:p>
            <a:pPr lvl="1" eaLnBrk="1" hangingPunct="1"/>
            <a:r>
              <a:rPr lang="es-ES_tradnl" dirty="0" smtClean="0"/>
              <a:t>No entraremos al taller con latas de bebida ni botellas de agua.</a:t>
            </a:r>
          </a:p>
          <a:p>
            <a:pPr lvl="1" eaLnBrk="1" hangingPunct="1"/>
            <a:r>
              <a:rPr lang="es-ES_tradnl" dirty="0" smtClean="0"/>
              <a:t>No introduciremos nada de comida.</a:t>
            </a:r>
          </a:p>
          <a:p>
            <a:pPr lvl="1" eaLnBrk="1" hangingPunct="1"/>
            <a:r>
              <a:rPr lang="es-ES_tradnl" dirty="0" smtClean="0"/>
              <a:t>Utilizaremos los contenedores situados en el recibidor de la entrada.</a:t>
            </a:r>
            <a:endParaRPr lang="es-ES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1000100" y="1282471"/>
            <a:ext cx="7227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Norma básica de seguridad e higiene</a:t>
            </a:r>
            <a:endParaRPr lang="es-ES" sz="36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500166" y="714356"/>
            <a:ext cx="6148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Puntos de recogida de residuos</a:t>
            </a:r>
            <a:endParaRPr lang="es-E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286512" y="214290"/>
            <a:ext cx="2570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Calibri" pitchFamily="34" charset="0"/>
                <a:cs typeface="Calibri" pitchFamily="34" charset="0"/>
              </a:rPr>
              <a:t>Mecanizado y Soldadura </a:t>
            </a:r>
            <a:endParaRPr lang="es-ES" dirty="0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 l="18838" t="11972" r="9507" b="30282"/>
          <a:stretch>
            <a:fillRect/>
          </a:stretch>
        </p:blipFill>
        <p:spPr bwMode="auto">
          <a:xfrm>
            <a:off x="4786314" y="1571612"/>
            <a:ext cx="3876675" cy="234315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357158" y="1643050"/>
            <a:ext cx="3797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Recogida de metales, chatarra,</a:t>
            </a:r>
          </a:p>
          <a:p>
            <a:r>
              <a:rPr lang="es-ES" dirty="0" smtClean="0"/>
              <a:t>restos de electrodos.</a:t>
            </a:r>
            <a:endParaRPr lang="es-ES" dirty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3214678" y="2143116"/>
            <a:ext cx="1928826" cy="50006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/>
          <p:cNvPicPr/>
          <p:nvPr/>
        </p:nvPicPr>
        <p:blipFill>
          <a:blip r:embed="rId3" cstate="print"/>
          <a:srcRect l="16705" t="23557" r="23158" b="4662"/>
          <a:stretch>
            <a:fillRect/>
          </a:stretch>
        </p:blipFill>
        <p:spPr bwMode="auto">
          <a:xfrm>
            <a:off x="1285852" y="3857628"/>
            <a:ext cx="2743200" cy="2466975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>
          <a:xfrm>
            <a:off x="4286248" y="4214818"/>
            <a:ext cx="4426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Recogida de papel junto a los tornos</a:t>
            </a:r>
          </a:p>
          <a:p>
            <a:r>
              <a:rPr lang="es-ES" dirty="0" smtClean="0"/>
              <a:t>(papel con restos de aceite).</a:t>
            </a:r>
            <a:endParaRPr lang="es-ES" dirty="0"/>
          </a:p>
        </p:txBody>
      </p:sp>
      <p:cxnSp>
        <p:nvCxnSpPr>
          <p:cNvPr id="15" name="14 Conector recto de flecha"/>
          <p:cNvCxnSpPr/>
          <p:nvPr/>
        </p:nvCxnSpPr>
        <p:spPr>
          <a:xfrm rot="10800000" flipV="1">
            <a:off x="3071802" y="4857760"/>
            <a:ext cx="1857388" cy="50006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71678"/>
            <a:ext cx="5359418" cy="402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6286512" y="214290"/>
            <a:ext cx="2570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Calibri" pitchFamily="34" charset="0"/>
                <a:cs typeface="Calibri" pitchFamily="34" charset="0"/>
              </a:rPr>
              <a:t>Mecanizado y Soldadura 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714348" y="714356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Punto limpio del taller de mecanizado y soldadura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7500958" y="2143116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Metal</a:t>
            </a:r>
            <a:endParaRPr lang="es-ES" dirty="0"/>
          </a:p>
        </p:txBody>
      </p:sp>
      <p:cxnSp>
        <p:nvCxnSpPr>
          <p:cNvPr id="9" name="8 Conector recto de flecha"/>
          <p:cNvCxnSpPr/>
          <p:nvPr/>
        </p:nvCxnSpPr>
        <p:spPr>
          <a:xfrm rot="10800000" flipV="1">
            <a:off x="5429256" y="2357430"/>
            <a:ext cx="2000264" cy="285752"/>
          </a:xfrm>
          <a:prstGeom prst="straightConnector1">
            <a:avLst/>
          </a:prstGeom>
          <a:ln w="508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V="1">
            <a:off x="928662" y="2786058"/>
            <a:ext cx="1143008" cy="857256"/>
          </a:xfrm>
          <a:prstGeom prst="straightConnector1">
            <a:avLst/>
          </a:prstGeom>
          <a:ln w="508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357158" y="3643314"/>
            <a:ext cx="1230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Taladrina</a:t>
            </a:r>
            <a:endParaRPr lang="es-ES" dirty="0"/>
          </a:p>
        </p:txBody>
      </p:sp>
      <p:cxnSp>
        <p:nvCxnSpPr>
          <p:cNvPr id="16" name="15 Conector recto de flecha"/>
          <p:cNvCxnSpPr/>
          <p:nvPr/>
        </p:nvCxnSpPr>
        <p:spPr>
          <a:xfrm rot="10800000" flipV="1">
            <a:off x="6286512" y="3286124"/>
            <a:ext cx="1071570" cy="285752"/>
          </a:xfrm>
          <a:prstGeom prst="straightConnector1">
            <a:avLst/>
          </a:prstGeom>
          <a:ln w="508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>
            <a:stCxn id="25" idx="0"/>
          </p:cNvCxnSpPr>
          <p:nvPr/>
        </p:nvCxnSpPr>
        <p:spPr>
          <a:xfrm rot="5400000" flipH="1" flipV="1">
            <a:off x="4579521" y="4293778"/>
            <a:ext cx="1571636" cy="2128097"/>
          </a:xfrm>
          <a:prstGeom prst="straightConnector1">
            <a:avLst/>
          </a:prstGeom>
          <a:ln w="508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7358082" y="3071810"/>
            <a:ext cx="1122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Envases</a:t>
            </a:r>
            <a:endParaRPr lang="es-ES" dirty="0"/>
          </a:p>
        </p:txBody>
      </p:sp>
      <p:sp>
        <p:nvSpPr>
          <p:cNvPr id="25" name="24 CuadroTexto"/>
          <p:cNvSpPr txBox="1"/>
          <p:nvPr/>
        </p:nvSpPr>
        <p:spPr>
          <a:xfrm>
            <a:off x="3786182" y="6143644"/>
            <a:ext cx="1030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Madera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42910" y="928671"/>
            <a:ext cx="7858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Residuos que se generan en el taller de Instalación y Mantenimiento de Maquinaria de Frío y Climatización en Buques y Embarcaciones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142976" y="2643182"/>
            <a:ext cx="331263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b="1" dirty="0" smtClean="0"/>
              <a:t> Peligrosos:</a:t>
            </a:r>
            <a:endParaRPr lang="es-ES" sz="20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s-ES" sz="2000" dirty="0" smtClean="0">
                <a:solidFill>
                  <a:srgbClr val="FF0000"/>
                </a:solidFill>
              </a:rPr>
              <a:t> Restos de varillas de </a:t>
            </a:r>
          </a:p>
          <a:p>
            <a:r>
              <a:rPr lang="es-ES" sz="2000" dirty="0" smtClean="0">
                <a:solidFill>
                  <a:srgbClr val="FF0000"/>
                </a:solidFill>
              </a:rPr>
              <a:t>  soldadura fuerte</a:t>
            </a:r>
          </a:p>
          <a:p>
            <a:pPr>
              <a:buFontTx/>
              <a:buChar char="-"/>
            </a:pPr>
            <a:r>
              <a:rPr lang="es-ES" sz="2000" dirty="0" smtClean="0">
                <a:solidFill>
                  <a:srgbClr val="FF0000"/>
                </a:solidFill>
              </a:rPr>
              <a:t> Papel contaminado</a:t>
            </a:r>
          </a:p>
          <a:p>
            <a:pPr>
              <a:buFontTx/>
              <a:buChar char="-"/>
            </a:pPr>
            <a:r>
              <a:rPr lang="es-ES" sz="2000" dirty="0" smtClean="0">
                <a:solidFill>
                  <a:srgbClr val="FF0000"/>
                </a:solidFill>
              </a:rPr>
              <a:t> Envases contaminados</a:t>
            </a:r>
          </a:p>
          <a:p>
            <a:pPr>
              <a:buFontTx/>
              <a:buChar char="-"/>
            </a:pPr>
            <a:r>
              <a:rPr lang="es-ES" sz="2000" dirty="0" smtClean="0">
                <a:solidFill>
                  <a:srgbClr val="FF0000"/>
                </a:solidFill>
              </a:rPr>
              <a:t> Pilas.</a:t>
            </a:r>
          </a:p>
          <a:p>
            <a:pPr>
              <a:buFontTx/>
              <a:buChar char="-"/>
            </a:pPr>
            <a:r>
              <a:rPr lang="es-ES" sz="2000" dirty="0" smtClean="0">
                <a:solidFill>
                  <a:srgbClr val="FF0000"/>
                </a:solidFill>
              </a:rPr>
              <a:t> Refrigerante R-134a</a:t>
            </a:r>
          </a:p>
          <a:p>
            <a:pPr>
              <a:buFontTx/>
              <a:buChar char="-"/>
            </a:pPr>
            <a:r>
              <a:rPr lang="es-ES" sz="2000" dirty="0" smtClean="0">
                <a:solidFill>
                  <a:srgbClr val="FF0000"/>
                </a:solidFill>
              </a:rPr>
              <a:t> Restos de cable y </a:t>
            </a:r>
          </a:p>
          <a:p>
            <a:r>
              <a:rPr lang="es-ES" sz="2000" dirty="0" smtClean="0">
                <a:solidFill>
                  <a:srgbClr val="FF0000"/>
                </a:solidFill>
              </a:rPr>
              <a:t>  material eléctrico.</a:t>
            </a:r>
          </a:p>
          <a:p>
            <a:r>
              <a:rPr lang="es-ES" sz="2000" dirty="0" smtClean="0">
                <a:solidFill>
                  <a:srgbClr val="FF0000"/>
                </a:solidFill>
              </a:rPr>
              <a:t>- Aceite.</a:t>
            </a:r>
          </a:p>
          <a:p>
            <a:r>
              <a:rPr lang="es-ES" sz="2000" dirty="0" smtClean="0">
                <a:solidFill>
                  <a:srgbClr val="FF0000"/>
                </a:solidFill>
              </a:rPr>
              <a:t>- Filtros.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5286380" y="2714620"/>
            <a:ext cx="2887329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s-ES" sz="2400" b="1" dirty="0" smtClean="0"/>
              <a:t> No peligrosos:</a:t>
            </a:r>
          </a:p>
          <a:p>
            <a:pPr eaLnBrk="1" hangingPunct="1">
              <a:buFontTx/>
              <a:buChar char="-"/>
            </a:pPr>
            <a:r>
              <a:rPr lang="es-ES" sz="2000" dirty="0" smtClean="0"/>
              <a:t> Tubo de cobre</a:t>
            </a:r>
          </a:p>
          <a:p>
            <a:pPr eaLnBrk="1" hangingPunct="1">
              <a:buFontTx/>
              <a:buChar char="-"/>
            </a:pPr>
            <a:r>
              <a:rPr lang="es-ES" sz="2000" dirty="0" smtClean="0"/>
              <a:t> Virutas de metal</a:t>
            </a:r>
          </a:p>
          <a:p>
            <a:pPr eaLnBrk="1" hangingPunct="1">
              <a:buFontTx/>
              <a:buChar char="-"/>
            </a:pPr>
            <a:r>
              <a:rPr lang="es-ES" sz="2000" dirty="0" smtClean="0"/>
              <a:t> Plásticos</a:t>
            </a:r>
          </a:p>
          <a:p>
            <a:pPr eaLnBrk="1" hangingPunct="1">
              <a:buFontTx/>
              <a:buChar char="-"/>
            </a:pPr>
            <a:r>
              <a:rPr lang="es-ES" sz="2000" dirty="0" smtClean="0"/>
              <a:t> Cartón</a:t>
            </a:r>
          </a:p>
          <a:p>
            <a:pPr eaLnBrk="1" hangingPunct="1"/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6286512" y="214290"/>
            <a:ext cx="2037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Calibri" pitchFamily="34" charset="0"/>
                <a:cs typeface="Calibri" pitchFamily="34" charset="0"/>
              </a:rPr>
              <a:t>Frío y Climatización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 l="26491" t="22871" r="25263" b="9489"/>
          <a:stretch>
            <a:fillRect/>
          </a:stretch>
        </p:blipFill>
        <p:spPr bwMode="auto">
          <a:xfrm>
            <a:off x="4357686" y="2214554"/>
            <a:ext cx="3929090" cy="3000396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785786" y="3143248"/>
            <a:ext cx="2786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Recogida de trozos de tuberías de cobre y varillas de soldadura .</a:t>
            </a:r>
            <a:endParaRPr lang="es-ES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3500430" y="3286124"/>
            <a:ext cx="2571768" cy="92869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6286512" y="214290"/>
            <a:ext cx="2037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Calibri" pitchFamily="34" charset="0"/>
                <a:cs typeface="Calibri" pitchFamily="34" charset="0"/>
              </a:rPr>
              <a:t>Frío y Climatización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642910" y="1157101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ea typeface="Verdana" pitchFamily="34" charset="0"/>
                <a:cs typeface="Verdana" pitchFamily="34" charset="0"/>
              </a:rPr>
              <a:t>Se utilizarán los puntos de recogida de residuos del taller de </a:t>
            </a:r>
            <a:r>
              <a:rPr lang="es-ES" b="1" dirty="0" smtClean="0">
                <a:ea typeface="Verdana" pitchFamily="34" charset="0"/>
                <a:cs typeface="Verdana" pitchFamily="34" charset="0"/>
              </a:rPr>
              <a:t>Mecanizado y Soldadura, </a:t>
            </a:r>
            <a:r>
              <a:rPr lang="es-ES" dirty="0" smtClean="0">
                <a:ea typeface="Verdana" pitchFamily="34" charset="0"/>
                <a:cs typeface="Verdana" pitchFamily="34" charset="0"/>
              </a:rPr>
              <a:t>excepto para el cobre. Todos los trozos de este metal se depositarán en una caja reservada exclusivamente para este fin.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286512" y="214290"/>
            <a:ext cx="2037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Calibri" pitchFamily="34" charset="0"/>
                <a:cs typeface="Calibri" pitchFamily="34" charset="0"/>
              </a:rPr>
              <a:t>Frío y Climatización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428868"/>
            <a:ext cx="1857388" cy="273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571472" y="1142984"/>
            <a:ext cx="81439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¡No se debe emitir gases de refrigeración a la atmósfera!. </a:t>
            </a:r>
            <a:r>
              <a:rPr lang="es-ES" dirty="0" smtClean="0">
                <a:ea typeface="Verdana" pitchFamily="34" charset="0"/>
                <a:cs typeface="Verdana" pitchFamily="34" charset="0"/>
              </a:rPr>
              <a:t>La recuperación de estos gases se realizará en una botella específicamente destinada a este fin (ubicada en el aula taller de frío y climatización).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71472" y="2928934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Botella de recuperación de gases de refrigeración</a:t>
            </a:r>
            <a:endParaRPr lang="es-ES" dirty="0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3786182" y="3071810"/>
            <a:ext cx="1643074" cy="57150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000800" y="1281600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Residuos que se generan en el taller de </a:t>
            </a:r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Mantenimiento</a:t>
            </a:r>
            <a:r>
              <a:rPr lang="es-ES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de Planta Propulsora y Maquinaria Auxiliar 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1500166" y="3228520"/>
            <a:ext cx="3312638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b="1" dirty="0" smtClean="0"/>
              <a:t> Peligrosos:</a:t>
            </a:r>
          </a:p>
          <a:p>
            <a:pPr>
              <a:buFontTx/>
              <a:buChar char="-"/>
            </a:pPr>
            <a:r>
              <a:rPr lang="es-ES" sz="2000" dirty="0" smtClean="0">
                <a:solidFill>
                  <a:srgbClr val="FF0000"/>
                </a:solidFill>
              </a:rPr>
              <a:t> Disolventes (gasolina,</a:t>
            </a:r>
          </a:p>
          <a:p>
            <a:r>
              <a:rPr lang="es-ES" sz="2000" dirty="0" smtClean="0">
                <a:solidFill>
                  <a:srgbClr val="FF0000"/>
                </a:solidFill>
              </a:rPr>
              <a:t>   gasoil, etc.)</a:t>
            </a:r>
          </a:p>
          <a:p>
            <a:pPr>
              <a:buFontTx/>
              <a:buChar char="-"/>
            </a:pPr>
            <a:r>
              <a:rPr lang="es-ES" sz="2000" dirty="0" smtClean="0">
                <a:solidFill>
                  <a:srgbClr val="FF0000"/>
                </a:solidFill>
              </a:rPr>
              <a:t> Aceite usado</a:t>
            </a:r>
          </a:p>
          <a:p>
            <a:pPr>
              <a:buFontTx/>
              <a:buChar char="-"/>
            </a:pPr>
            <a:r>
              <a:rPr lang="es-ES" sz="2000" dirty="0" smtClean="0">
                <a:solidFill>
                  <a:srgbClr val="FF0000"/>
                </a:solidFill>
              </a:rPr>
              <a:t> Filtros de aceite</a:t>
            </a:r>
          </a:p>
          <a:p>
            <a:pPr>
              <a:buFontTx/>
              <a:buChar char="-"/>
            </a:pPr>
            <a:r>
              <a:rPr lang="es-ES" sz="2000" dirty="0" smtClean="0">
                <a:solidFill>
                  <a:srgbClr val="FF0000"/>
                </a:solidFill>
              </a:rPr>
              <a:t> Papel contaminado</a:t>
            </a:r>
          </a:p>
          <a:p>
            <a:pPr>
              <a:buFontTx/>
              <a:buChar char="-"/>
            </a:pPr>
            <a:r>
              <a:rPr lang="es-ES" sz="2000" dirty="0" smtClean="0">
                <a:solidFill>
                  <a:srgbClr val="FF0000"/>
                </a:solidFill>
              </a:rPr>
              <a:t> Baterías de plomo</a:t>
            </a:r>
          </a:p>
          <a:p>
            <a:pPr>
              <a:buFontTx/>
              <a:buChar char="-"/>
            </a:pPr>
            <a:r>
              <a:rPr lang="es-ES" sz="2000" dirty="0" smtClean="0">
                <a:solidFill>
                  <a:srgbClr val="FF0000"/>
                </a:solidFill>
              </a:rPr>
              <a:t> Envases contaminados</a:t>
            </a:r>
          </a:p>
          <a:p>
            <a:pPr>
              <a:buFontTx/>
              <a:buChar char="-"/>
            </a:pPr>
            <a:r>
              <a:rPr lang="es-ES" sz="2000" dirty="0" smtClean="0">
                <a:solidFill>
                  <a:srgbClr val="FF0000"/>
                </a:solidFill>
              </a:rPr>
              <a:t> Absorbentes usados</a:t>
            </a:r>
          </a:p>
          <a:p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5214942" y="3236427"/>
            <a:ext cx="288732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s-ES" sz="2400" b="1" dirty="0" smtClean="0"/>
              <a:t> No peligrosos:</a:t>
            </a:r>
          </a:p>
          <a:p>
            <a:pPr eaLnBrk="1" hangingPunct="1">
              <a:buFontTx/>
              <a:buChar char="-"/>
            </a:pPr>
            <a:r>
              <a:rPr lang="es-ES" sz="2000" dirty="0" smtClean="0"/>
              <a:t> Metales (chatarra)</a:t>
            </a:r>
          </a:p>
          <a:p>
            <a:pPr eaLnBrk="1" hangingPunct="1">
              <a:buFontTx/>
              <a:buChar char="-"/>
            </a:pPr>
            <a:r>
              <a:rPr lang="es-ES" sz="2000" dirty="0" smtClean="0"/>
              <a:t> Plásticos</a:t>
            </a:r>
          </a:p>
          <a:p>
            <a:pPr eaLnBrk="1" hangingPunct="1">
              <a:buFontTx/>
              <a:buChar char="-"/>
            </a:pPr>
            <a:r>
              <a:rPr lang="es-ES" sz="2000" dirty="0" smtClean="0"/>
              <a:t> Cartón</a:t>
            </a:r>
          </a:p>
          <a:p>
            <a:pPr eaLnBrk="1" hangingPunct="1">
              <a:buFontTx/>
              <a:buChar char="-"/>
            </a:pPr>
            <a:r>
              <a:rPr lang="es-ES" sz="2000" dirty="0" smtClean="0"/>
              <a:t> Madera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Contenedores de envases en la entrada.</a:t>
            </a:r>
          </a:p>
        </p:txBody>
      </p:sp>
      <p:pic>
        <p:nvPicPr>
          <p:cNvPr id="6148" name="Picture 4" descr="D:\Trabajo\Calidad\Punto limpio\IMG_20150112_123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2565400"/>
            <a:ext cx="28082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714480" y="1000108"/>
            <a:ext cx="6148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Puntos de recogida de residuos</a:t>
            </a:r>
            <a:endParaRPr lang="es-ES" sz="36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071802" y="142852"/>
            <a:ext cx="582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Calibri" pitchFamily="34" charset="0"/>
                <a:cs typeface="Calibri" pitchFamily="34" charset="0"/>
              </a:rPr>
              <a:t>Mantenimiento de Planta Propulsora y Maquinaria Auxiliar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71625" y="2636838"/>
            <a:ext cx="4117975" cy="3089275"/>
          </a:xfrm>
        </p:spPr>
      </p:pic>
      <p:sp>
        <p:nvSpPr>
          <p:cNvPr id="7172" name="4 CuadroTexto"/>
          <p:cNvSpPr txBox="1">
            <a:spLocks noChangeArrowheads="1"/>
          </p:cNvSpPr>
          <p:nvPr/>
        </p:nvSpPr>
        <p:spPr bwMode="auto">
          <a:xfrm>
            <a:off x="1403350" y="1916113"/>
            <a:ext cx="43211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s-ES" sz="1600">
                <a:solidFill>
                  <a:srgbClr val="0070C0"/>
                </a:solidFill>
              </a:rPr>
              <a:t>ÁREA AEROMECÁNICA - MOTORES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867400" y="1916113"/>
            <a:ext cx="2808288" cy="1201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/>
              <a:t>Grupos Responsables</a:t>
            </a:r>
          </a:p>
          <a:p>
            <a:pPr>
              <a:defRPr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dirty="0"/>
              <a:t>SUM1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dirty="0"/>
              <a:t>MUE1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428728" y="1000108"/>
            <a:ext cx="6148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Puntos de recogida de residuos</a:t>
            </a:r>
            <a:endParaRPr lang="es-E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071802" y="142852"/>
            <a:ext cx="582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Calibri" pitchFamily="34" charset="0"/>
                <a:cs typeface="Calibri" pitchFamily="34" charset="0"/>
              </a:rPr>
              <a:t>Mantenimiento de Planta Propulsora y Maquinaria Auxiliar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1370013" y="1827213"/>
            <a:ext cx="4281487" cy="449262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s-ES" sz="2000" smtClean="0">
                <a:solidFill>
                  <a:srgbClr val="0070C0"/>
                </a:solidFill>
              </a:rPr>
              <a:t>ÁREA TRANSMISIONES</a:t>
            </a:r>
          </a:p>
          <a:p>
            <a:endParaRPr lang="es-ES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5867400" y="1916113"/>
            <a:ext cx="2808288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/>
              <a:t>Grupos Responsables</a:t>
            </a:r>
          </a:p>
          <a:p>
            <a:pPr>
              <a:defRPr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dirty="0"/>
              <a:t>SUA1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dirty="0"/>
              <a:t>MUE2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ES" dirty="0"/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636838"/>
            <a:ext cx="4103687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1428728" y="1000108"/>
            <a:ext cx="6148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Puntos de recogida de residuos</a:t>
            </a:r>
            <a:endParaRPr lang="es-E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071802" y="142852"/>
            <a:ext cx="582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Calibri" pitchFamily="34" charset="0"/>
                <a:cs typeface="Calibri" pitchFamily="34" charset="0"/>
              </a:rPr>
              <a:t>Mantenimiento de Planta Propulsora y Maquinaria Auxiliar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2 Marcador de contenido"/>
          <p:cNvSpPr>
            <a:spLocks noGrp="1"/>
          </p:cNvSpPr>
          <p:nvPr>
            <p:ph idx="1"/>
          </p:nvPr>
        </p:nvSpPr>
        <p:spPr>
          <a:xfrm>
            <a:off x="1370013" y="1827213"/>
            <a:ext cx="4281487" cy="449262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s-ES" sz="2000" smtClean="0">
                <a:solidFill>
                  <a:srgbClr val="0070C0"/>
                </a:solidFill>
              </a:rPr>
              <a:t>PUNTO LIMPIO CENTRAL</a:t>
            </a:r>
          </a:p>
          <a:p>
            <a:endParaRPr lang="es-ES" smtClean="0"/>
          </a:p>
        </p:txBody>
      </p:sp>
      <p:pic>
        <p:nvPicPr>
          <p:cNvPr id="10244" name="4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420938"/>
            <a:ext cx="5146675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428728" y="1000108"/>
            <a:ext cx="6148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Puntos de recogida de residuos</a:t>
            </a:r>
            <a:endParaRPr lang="es-E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071802" y="142852"/>
            <a:ext cx="582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Calibri" pitchFamily="34" charset="0"/>
                <a:cs typeface="Calibri" pitchFamily="34" charset="0"/>
              </a:rPr>
              <a:t>Mantenimiento de Planta Propulsora y Maquinaria Auxiliar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6 Imagen"/>
          <p:cNvPicPr>
            <a:picLocks noChangeAspect="1"/>
          </p:cNvPicPr>
          <p:nvPr/>
        </p:nvPicPr>
        <p:blipFill>
          <a:blip r:embed="rId2" cstate="print"/>
          <a:srcRect l="20911" r="19383"/>
          <a:stretch>
            <a:fillRect/>
          </a:stretch>
        </p:blipFill>
        <p:spPr bwMode="auto">
          <a:xfrm>
            <a:off x="1476375" y="3933825"/>
            <a:ext cx="17049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7 Imagen"/>
          <p:cNvPicPr>
            <a:picLocks noChangeAspect="1"/>
          </p:cNvPicPr>
          <p:nvPr/>
        </p:nvPicPr>
        <p:blipFill>
          <a:blip r:embed="rId3" cstate="print"/>
          <a:srcRect l="19662" t="-250" r="13654" b="250"/>
          <a:stretch>
            <a:fillRect/>
          </a:stretch>
        </p:blipFill>
        <p:spPr bwMode="auto">
          <a:xfrm>
            <a:off x="3348038" y="3933825"/>
            <a:ext cx="16557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8 Imagen"/>
          <p:cNvPicPr>
            <a:picLocks noChangeAspect="1"/>
          </p:cNvPicPr>
          <p:nvPr/>
        </p:nvPicPr>
        <p:blipFill>
          <a:blip r:embed="rId4" cstate="print"/>
          <a:srcRect l="16629" r="13930"/>
          <a:stretch>
            <a:fillRect/>
          </a:stretch>
        </p:blipFill>
        <p:spPr bwMode="auto">
          <a:xfrm>
            <a:off x="5119688" y="3933825"/>
            <a:ext cx="17970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857224" y="1785926"/>
            <a:ext cx="742955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s-ES" u="sng" dirty="0" smtClean="0"/>
              <a:t>PAPEL NO CONTAMINADO</a:t>
            </a:r>
            <a:endParaRPr lang="es-ES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s-ES" dirty="0" smtClean="0"/>
              <a:t>Envases de cartón (piezas, herramientas,…)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s-ES" dirty="0" smtClean="0"/>
              <a:t>Papelería (folios, libros, revistas,…)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s-ES" dirty="0" smtClean="0"/>
              <a:t>Cuando estén llenos se vacían en el contenedor de papel de la calle</a:t>
            </a:r>
          </a:p>
          <a:p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2071670" y="928670"/>
            <a:ext cx="4859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Clasificación de residuos</a:t>
            </a:r>
            <a:endParaRPr lang="es-ES" sz="36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071802" y="142852"/>
            <a:ext cx="582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Calibri" pitchFamily="34" charset="0"/>
                <a:cs typeface="Calibri" pitchFamily="34" charset="0"/>
              </a:rPr>
              <a:t>Mantenimiento de Planta Propulsora y Maquinaria Auxiliar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1457325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s-ES" u="sng" dirty="0" smtClean="0"/>
              <a:t>PAPEL CONTAMINADO</a:t>
            </a:r>
            <a:endParaRPr lang="es-ES" dirty="0" smtClean="0"/>
          </a:p>
          <a:p>
            <a:pPr>
              <a:buFont typeface="Wingdings" pitchFamily="2" charset="2"/>
              <a:buChar char="§"/>
              <a:defRPr/>
            </a:pPr>
            <a:r>
              <a:rPr lang="es-ES" sz="2400" dirty="0" smtClean="0"/>
              <a:t>Papel de limpieza (secado de manos, recogida derrames,…)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s-ES" sz="2400" dirty="0" smtClean="0"/>
              <a:t>Cuando estén llenos se vacían en el punto limpio central.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s-ES" sz="24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s-ES" sz="2400" dirty="0" smtClean="0"/>
          </a:p>
          <a:p>
            <a:pPr>
              <a:buFont typeface="Wingdings" pitchFamily="2" charset="2"/>
              <a:buChar char="§"/>
              <a:defRPr/>
            </a:pPr>
            <a:endParaRPr lang="es-ES" sz="2400" dirty="0"/>
          </a:p>
        </p:txBody>
      </p:sp>
      <p:pic>
        <p:nvPicPr>
          <p:cNvPr id="12292" name="4 Imagen"/>
          <p:cNvPicPr>
            <a:picLocks noChangeAspect="1"/>
          </p:cNvPicPr>
          <p:nvPr/>
        </p:nvPicPr>
        <p:blipFill>
          <a:blip r:embed="rId2" cstate="print"/>
          <a:srcRect l="13939" r="18062"/>
          <a:stretch>
            <a:fillRect/>
          </a:stretch>
        </p:blipFill>
        <p:spPr bwMode="auto">
          <a:xfrm>
            <a:off x="1558925" y="4081463"/>
            <a:ext cx="1747838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5 Imagen"/>
          <p:cNvPicPr>
            <a:picLocks noChangeAspect="1"/>
          </p:cNvPicPr>
          <p:nvPr/>
        </p:nvPicPr>
        <p:blipFill>
          <a:blip r:embed="rId3" cstate="print"/>
          <a:srcRect l="13139"/>
          <a:stretch>
            <a:fillRect/>
          </a:stretch>
        </p:blipFill>
        <p:spPr bwMode="auto">
          <a:xfrm>
            <a:off x="3419475" y="4081463"/>
            <a:ext cx="1735138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6 Imagen"/>
          <p:cNvPicPr>
            <a:picLocks noChangeAspect="1"/>
          </p:cNvPicPr>
          <p:nvPr/>
        </p:nvPicPr>
        <p:blipFill>
          <a:blip r:embed="rId4" cstate="print"/>
          <a:srcRect l="19591" r="10336"/>
          <a:stretch>
            <a:fillRect/>
          </a:stretch>
        </p:blipFill>
        <p:spPr bwMode="auto">
          <a:xfrm>
            <a:off x="5235575" y="4081463"/>
            <a:ext cx="1639888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2071670" y="928670"/>
            <a:ext cx="4859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Clasificación de residuos</a:t>
            </a:r>
            <a:endParaRPr lang="es-ES" sz="36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071802" y="142852"/>
            <a:ext cx="582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Calibri" pitchFamily="34" charset="0"/>
                <a:cs typeface="Calibri" pitchFamily="34" charset="0"/>
              </a:rPr>
              <a:t>Mantenimiento de Planta Propulsora y Maquinaria Auxiliar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733</TotalTime>
  <Words>783</Words>
  <Application>Microsoft Office PowerPoint</Application>
  <PresentationFormat>Presentación en pantalla (4:3)</PresentationFormat>
  <Paragraphs>151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Flujo</vt:lpstr>
      <vt:lpstr>GESTIÓN  DE  RESIDUOS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Susana López de la Nava</cp:lastModifiedBy>
  <cp:revision>91</cp:revision>
  <dcterms:created xsi:type="dcterms:W3CDTF">2014-03-20T15:42:02Z</dcterms:created>
  <dcterms:modified xsi:type="dcterms:W3CDTF">2017-06-16T07:59:23Z</dcterms:modified>
</cp:coreProperties>
</file>